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4F4ACA0-D1D5-4953-A8D6-A78D65237867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083E-B44A-4775-9E23-BEE9090E4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B034E-135E-4817-9F6B-43C72F3CD0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0E860-C4C4-4274-BC74-980E53A35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48F2-773C-494B-A2F3-E031829E5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746E0-1ADA-4593-8A50-B8A4AEDF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20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1462C-D6F0-474E-B117-C52D41B8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7885B-1A8B-4FBD-AE1E-759C22C7E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9832-EFA6-4F89-9108-4606F864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FCC09-D44B-42CD-86AF-F6BDB0240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2931A-9DAC-42F3-B8F5-7CB13D0C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9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4A2D02-2857-44AB-9AE9-68A5F20CAC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221FA1-C3A2-47BE-B723-2A86BB881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A8FB3-CC86-440D-BAFE-042003C6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6D7F-FF78-44D9-95E7-33E23705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71BC7-C504-4AD4-8DDA-CEFBC044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2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5EEC-0179-4B07-A0B6-6A7A65C0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0B44-B59B-4F4C-8F23-39606485D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52F5-BFB8-4892-BE9C-515417DC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FC890-93C6-4F24-ABA6-ABA5AD30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D1A79-CB03-4868-A287-A9A7C4E2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3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A0D7-E195-4EAF-AF00-AB173E315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3C26B-0A3F-4264-B4A8-CC7C7AC9D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13631-45EC-4CBD-A186-654BDC6F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89037-76C2-43DD-8F91-C3C72B2A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5DC9C-5570-4F0F-B6DB-9054EAEC2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5A19A-3ECE-4C4B-932D-6B6CB8A4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B91E-D21A-4581-9C8F-CD3725572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7546F-D2A3-42F5-B493-6B50E34A5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20493-0E9D-4E09-8168-6C314767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EAC80-E6C7-42B9-A0AA-ABF9C307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B0659B-3410-4143-B441-17C65584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6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EA0A-C402-4370-B148-767D92CD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4149B-C6FA-451A-8AC0-E2E4AD31E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1B7FC-2A9E-4BAE-B2BC-A852744B8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67DA-D2C8-4A0C-AAC4-D326CAAE9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E4C27-9969-4317-8174-F15045ECD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E3CB1D-4612-4585-A423-8B1C36F1E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B19246-0DA9-45AF-B97F-6286314A0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695097-0810-4A32-A952-91A646C72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9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15622-F179-415B-83C4-BA483B3E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BD802-9313-4804-9D82-42F7D1D1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D8792-7AFF-4B5E-84E3-B939D06AB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C3780-86C8-468E-AC40-F2B3DE73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4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00E9E7-13D5-47AE-A5AE-DD56D3B8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ABACC-C70B-45D5-B641-B3720DDA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62521-FAEF-4A49-9F62-6EA9AD5F6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45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628E-47D8-457E-905B-925F7682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45A61-0F92-46A4-B35D-DA67D7222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3EE37-8CD5-462C-9AB1-201EBE4FC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1B58C-149E-491B-A716-BDCC03560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A25FB3-474C-4C6F-9CD4-3D5F257B2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52460-8E78-41A2-9F89-1D678F17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3E07-A40E-41C1-970D-2486A531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BFC46-D8A8-43B8-A983-368676CA1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C35E6-21FE-486F-8FDC-C1542124D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8F042-F5EC-4C11-9AE6-048F0F6C8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B6943-BBAF-4700-B32C-36412194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4467A-EDEF-4B9F-AEBC-2DABB3FF5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0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B4663-0542-4815-881F-447FF380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2FA0B-C861-42B0-AAA0-6BB52791A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AC6FB-B28B-4061-85A7-9E538E99B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89DD9-E353-47D1-B436-1CD53727D795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5F596-D00B-4564-B117-2850FCBCE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2FF5C-55E9-46BB-8998-2B3F7A15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B9033-04E7-4AA6-ABA1-A77A05AB2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9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166314-699D-4E08-A3EB-9BE9841B6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745" y="5025006"/>
            <a:ext cx="3883845" cy="75500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Nikolai Alexander – CSCI4502</a:t>
            </a:r>
          </a:p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nial3328@colorado.edu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1154-34A2-43BE-8019-67609B89C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327" y="3263317"/>
            <a:ext cx="4192418" cy="12583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Auction House</a:t>
            </a:r>
            <a:b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</a:br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Price Analysis</a:t>
            </a:r>
          </a:p>
        </p:txBody>
      </p:sp>
    </p:spTree>
    <p:extLst>
      <p:ext uri="{BB962C8B-B14F-4D97-AF65-F5344CB8AC3E}">
        <p14:creationId xmlns:p14="http://schemas.microsoft.com/office/powerpoint/2010/main" val="3046129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5FD71-A3A9-4703-A4BE-5957F359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Future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815D1A-CBF0-4147-A8A6-2697E2FCB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Deeper Dive into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Leather </a:t>
            </a:r>
            <a:r>
              <a:rPr lang="en-US" dirty="0" err="1">
                <a:solidFill>
                  <a:schemeClr val="bg1"/>
                </a:solidFill>
              </a:rPr>
              <a:t>Craftables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Are prices of items event/patch related?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 there a definable trend?</a:t>
            </a:r>
          </a:p>
          <a:p>
            <a:r>
              <a:rPr lang="en-US" dirty="0">
                <a:solidFill>
                  <a:schemeClr val="bg1"/>
                </a:solidFill>
              </a:rPr>
              <a:t>Correlations between other </a:t>
            </a:r>
            <a:r>
              <a:rPr lang="en-US" dirty="0" err="1">
                <a:solidFill>
                  <a:schemeClr val="bg1"/>
                </a:solidFill>
              </a:rPr>
              <a:t>craftables</a:t>
            </a:r>
            <a:r>
              <a:rPr lang="en-US" dirty="0">
                <a:solidFill>
                  <a:schemeClr val="bg1"/>
                </a:solidFill>
              </a:rPr>
              <a:t> and materials (Consumables &amp; Containers)</a:t>
            </a:r>
          </a:p>
          <a:p>
            <a:r>
              <a:rPr lang="en-US" dirty="0">
                <a:solidFill>
                  <a:schemeClr val="bg1"/>
                </a:solidFill>
              </a:rPr>
              <a:t>Further Regression Analysis on Large Radiant Shard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Is there a justifiable slope? Linear? Quadratic? Cubic?</a:t>
            </a:r>
          </a:p>
          <a:p>
            <a:r>
              <a:rPr lang="en-US" dirty="0">
                <a:solidFill>
                  <a:schemeClr val="bg1"/>
                </a:solidFill>
              </a:rPr>
              <a:t>Search for &amp; Analysis on highest volatility items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Are the price fluctuations on these items predictable?</a:t>
            </a:r>
          </a:p>
          <a:p>
            <a:r>
              <a:rPr lang="en-US" dirty="0">
                <a:solidFill>
                  <a:schemeClr val="bg1"/>
                </a:solidFill>
              </a:rPr>
              <a:t>Causes of price outliers? Are they patch/event related or purely random?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7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0655B-2A29-4B10-95E7-3D372724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Updated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2B95-C74A-4FE1-8C91-EC677E8FE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Analysis techniques to find predictable characteristics of Auction House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Correlation between </a:t>
            </a:r>
            <a:r>
              <a:rPr lang="en-US" dirty="0" err="1">
                <a:solidFill>
                  <a:schemeClr val="bg1"/>
                </a:solidFill>
              </a:rPr>
              <a:t>Craftable</a:t>
            </a:r>
            <a:r>
              <a:rPr lang="en-US" dirty="0">
                <a:solidFill>
                  <a:schemeClr val="bg1"/>
                </a:solidFill>
              </a:rPr>
              <a:t> Items and Materials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Regression of Weekly/Daily Trends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Behavior of Highest Volatility Items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Explanations for Outliers (Random or Patch/Event Based?)</a:t>
            </a:r>
          </a:p>
        </p:txBody>
      </p:sp>
    </p:spTree>
    <p:extLst>
      <p:ext uri="{BB962C8B-B14F-4D97-AF65-F5344CB8AC3E}">
        <p14:creationId xmlns:p14="http://schemas.microsoft.com/office/powerpoint/2010/main" val="103929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937BE-C5A5-465E-BA9A-1602073AF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14F6-D6F7-41E5-A732-920E19282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Deployed Data Collection Script &amp; Set up AWS </a:t>
            </a:r>
            <a:r>
              <a:rPr lang="en-US" dirty="0" err="1">
                <a:solidFill>
                  <a:schemeClr val="bg1"/>
                </a:solidFill>
              </a:rPr>
              <a:t>postgres</a:t>
            </a:r>
            <a:r>
              <a:rPr lang="en-US" dirty="0">
                <a:solidFill>
                  <a:schemeClr val="bg1"/>
                </a:solidFill>
              </a:rPr>
              <a:t> database</a:t>
            </a:r>
          </a:p>
          <a:p>
            <a:r>
              <a:rPr lang="en-US" dirty="0">
                <a:solidFill>
                  <a:schemeClr val="bg1"/>
                </a:solidFill>
              </a:rPr>
              <a:t>Collected &gt;1 month worth of price data</a:t>
            </a:r>
          </a:p>
          <a:p>
            <a:r>
              <a:rPr lang="en-US" dirty="0">
                <a:solidFill>
                  <a:schemeClr val="bg1"/>
                </a:solidFill>
              </a:rPr>
              <a:t>Correlation Analysis between </a:t>
            </a:r>
            <a:r>
              <a:rPr lang="en-US" dirty="0" err="1">
                <a:solidFill>
                  <a:schemeClr val="bg1"/>
                </a:solidFill>
              </a:rPr>
              <a:t>craftable</a:t>
            </a:r>
            <a:r>
              <a:rPr lang="en-US" dirty="0">
                <a:solidFill>
                  <a:schemeClr val="bg1"/>
                </a:solidFill>
              </a:rPr>
              <a:t> “Best-in-Slot” (</a:t>
            </a:r>
            <a:r>
              <a:rPr lang="en-US" dirty="0" err="1">
                <a:solidFill>
                  <a:schemeClr val="bg1"/>
                </a:solidFill>
              </a:rPr>
              <a:t>BiS</a:t>
            </a:r>
            <a:r>
              <a:rPr lang="en-US" dirty="0">
                <a:solidFill>
                  <a:schemeClr val="bg1"/>
                </a:solidFill>
              </a:rPr>
              <a:t>) items and materials</a:t>
            </a:r>
          </a:p>
          <a:p>
            <a:r>
              <a:rPr lang="en-US" dirty="0">
                <a:solidFill>
                  <a:schemeClr val="bg1"/>
                </a:solidFill>
              </a:rPr>
              <a:t>Began Weekly Trend Analysis</a:t>
            </a:r>
          </a:p>
        </p:txBody>
      </p:sp>
    </p:spTree>
    <p:extLst>
      <p:ext uri="{BB962C8B-B14F-4D97-AF65-F5344CB8AC3E}">
        <p14:creationId xmlns:p14="http://schemas.microsoft.com/office/powerpoint/2010/main" val="370800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05DC-6412-4A5C-8C2E-D583F3BB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Data Collection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121481-7E28-42A1-8E2A-58BC2E8722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599" y="2254832"/>
            <a:ext cx="5618376" cy="3511485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FA50E56-2891-4A13-89E5-DC430808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993576"/>
            <a:ext cx="5181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Script perpetually running on Linux server</a:t>
            </a:r>
          </a:p>
          <a:p>
            <a:r>
              <a:rPr lang="en-US" dirty="0">
                <a:solidFill>
                  <a:schemeClr val="bg1"/>
                </a:solidFill>
              </a:rPr>
              <a:t>Scans </a:t>
            </a:r>
            <a:r>
              <a:rPr lang="en-US" dirty="0" err="1">
                <a:solidFill>
                  <a:schemeClr val="bg1"/>
                </a:solidFill>
              </a:rPr>
              <a:t>TradeSkillMaster</a:t>
            </a:r>
            <a:r>
              <a:rPr lang="en-US" dirty="0">
                <a:solidFill>
                  <a:schemeClr val="bg1"/>
                </a:solidFill>
              </a:rPr>
              <a:t> data file every second – </a:t>
            </a:r>
            <a:r>
              <a:rPr lang="en-US" dirty="0" err="1">
                <a:solidFill>
                  <a:schemeClr val="bg1"/>
                </a:solidFill>
              </a:rPr>
              <a:t>AppData.lua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If update to file, parses and preprocesses data (JSON format)</a:t>
            </a:r>
          </a:p>
          <a:p>
            <a:r>
              <a:rPr lang="en-US" dirty="0">
                <a:solidFill>
                  <a:schemeClr val="bg1"/>
                </a:solidFill>
              </a:rPr>
              <a:t>Pushes processed data to AWS server</a:t>
            </a:r>
          </a:p>
        </p:txBody>
      </p:sp>
    </p:spTree>
    <p:extLst>
      <p:ext uri="{BB962C8B-B14F-4D97-AF65-F5344CB8AC3E}">
        <p14:creationId xmlns:p14="http://schemas.microsoft.com/office/powerpoint/2010/main" val="119716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3453-DD4D-4239-9DDB-F3E555D7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AWS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0D9D-5AE3-4BC8-9C61-119CE76BF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~695 scans over 34 days</a:t>
            </a:r>
          </a:p>
          <a:p>
            <a:r>
              <a:rPr lang="en-US" dirty="0">
                <a:solidFill>
                  <a:schemeClr val="bg1"/>
                </a:solidFill>
              </a:rPr>
              <a:t>5878 Items</a:t>
            </a:r>
          </a:p>
          <a:p>
            <a:r>
              <a:rPr lang="en-US" dirty="0">
                <a:solidFill>
                  <a:schemeClr val="bg1"/>
                </a:solidFill>
              </a:rPr>
              <a:t>Attributes: </a:t>
            </a:r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marketvalue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minbuyout</a:t>
            </a:r>
            <a:r>
              <a:rPr lang="en-US" dirty="0">
                <a:solidFill>
                  <a:schemeClr val="bg1"/>
                </a:solidFill>
              </a:rPr>
              <a:t>, historical, </a:t>
            </a:r>
            <a:r>
              <a:rPr lang="en-US" dirty="0" err="1">
                <a:solidFill>
                  <a:schemeClr val="bg1"/>
                </a:solidFill>
              </a:rPr>
              <a:t>numauctions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scantime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Mostly concerned with </a:t>
            </a:r>
            <a:r>
              <a:rPr lang="en-US" dirty="0" err="1">
                <a:solidFill>
                  <a:schemeClr val="bg1"/>
                </a:solidFill>
              </a:rPr>
              <a:t>itemid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minbuyout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dirty="0" err="1">
                <a:solidFill>
                  <a:schemeClr val="bg1"/>
                </a:solidFill>
              </a:rPr>
              <a:t>numauctions</a:t>
            </a:r>
            <a:r>
              <a:rPr lang="en-US" dirty="0">
                <a:solidFill>
                  <a:schemeClr val="bg1"/>
                </a:solidFill>
              </a:rPr>
              <a:t> so</a:t>
            </a:r>
            <a:r>
              <a:rPr lang="en-US" dirty="0"/>
              <a:t> far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0351BE4-1A50-4D41-97BD-3C22D1A058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20686"/>
            <a:ext cx="5960283" cy="364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3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09A34-E39C-4C4E-8EBB-223C3978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BiS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 Correlation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064B1C-02BA-4B84-8308-2863A22E73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42257" y="1825625"/>
            <a:ext cx="4797490" cy="15940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CDB1CA-A543-4290-AE0F-3C4191705F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Correlations for Green Lens,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Gauntlets, and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Leggings</a:t>
            </a:r>
          </a:p>
          <a:p>
            <a:r>
              <a:rPr lang="en-US" dirty="0">
                <a:solidFill>
                  <a:schemeClr val="bg1"/>
                </a:solidFill>
              </a:rPr>
              <a:t>Problem – </a:t>
            </a:r>
            <a:r>
              <a:rPr lang="en-US" dirty="0" err="1">
                <a:solidFill>
                  <a:schemeClr val="bg1"/>
                </a:solidFill>
              </a:rPr>
              <a:t>BiS</a:t>
            </a:r>
            <a:r>
              <a:rPr lang="en-US" dirty="0">
                <a:solidFill>
                  <a:schemeClr val="bg1"/>
                </a:solidFill>
              </a:rPr>
              <a:t> are difficult to make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 low qty, little data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Conclusion – Very low correlation between materials and items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Highest correlation is </a:t>
            </a:r>
            <a:r>
              <a:rPr lang="en-US" dirty="0" err="1">
                <a:solidFill>
                  <a:schemeClr val="bg1"/>
                </a:solidFill>
                <a:sym typeface="Wingdings" panose="05000000000000000000" pitchFamily="2" charset="2"/>
              </a:rPr>
              <a:t>Devilsaur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Leather &amp; the items it creates, however, still low (~.45)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923AE9-8614-4B71-86EC-E8ED4BC1A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58" y="3554566"/>
            <a:ext cx="4797490" cy="127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1BFEC-B03E-4C0F-A8AE-EAA87EC60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7" y="5058658"/>
            <a:ext cx="4847327" cy="127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80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B605-E1D7-42EF-8B89-DA05B1A3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BiS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 Correlation – Interesting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7F0C-18DC-42EA-B94C-44DB02E5F1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Both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Gauntlets &amp;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Leggings correlations to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Leather are similar</a:t>
            </a:r>
          </a:p>
          <a:p>
            <a:r>
              <a:rPr lang="en-US" dirty="0">
                <a:solidFill>
                  <a:schemeClr val="bg1"/>
                </a:solidFill>
              </a:rPr>
              <a:t>Strong correlation between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Gauntlets and </a:t>
            </a:r>
            <a:r>
              <a:rPr lang="en-US" dirty="0" err="1">
                <a:solidFill>
                  <a:schemeClr val="bg1"/>
                </a:solidFill>
              </a:rPr>
              <a:t>Devilsaur</a:t>
            </a:r>
            <a:r>
              <a:rPr lang="en-US" dirty="0">
                <a:solidFill>
                  <a:schemeClr val="bg1"/>
                </a:solidFill>
              </a:rPr>
              <a:t> Leggings</a:t>
            </a:r>
          </a:p>
          <a:p>
            <a:r>
              <a:rPr lang="en-US" dirty="0">
                <a:solidFill>
                  <a:schemeClr val="bg1"/>
                </a:solidFill>
              </a:rPr>
              <a:t>Why is this correlation strong? Is there a trend in the pricing?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3A367-A4FB-4E3C-8F1A-D48B1681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26" y="1690688"/>
            <a:ext cx="4797490" cy="1278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E69C88-7D64-486C-ACAB-648B0F151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825" y="3194780"/>
            <a:ext cx="4847327" cy="1278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658AD9-06EC-4BFA-934A-0AE5B76B4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825" y="4698872"/>
            <a:ext cx="4845642" cy="1188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F5D52F-E13E-40D7-9C63-563382810A59}"/>
              </a:ext>
            </a:extLst>
          </p:cNvPr>
          <p:cNvSpPr/>
          <p:nvPr/>
        </p:nvSpPr>
        <p:spPr>
          <a:xfrm>
            <a:off x="9703837" y="1856792"/>
            <a:ext cx="1063690" cy="326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816C7-23D3-41ED-9B2A-26D8F9FBAE9D}"/>
              </a:ext>
            </a:extLst>
          </p:cNvPr>
          <p:cNvSpPr/>
          <p:nvPr/>
        </p:nvSpPr>
        <p:spPr>
          <a:xfrm>
            <a:off x="9171992" y="3319037"/>
            <a:ext cx="905069" cy="30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91984-69BC-4229-8795-B534AA9A6E12}"/>
              </a:ext>
            </a:extLst>
          </p:cNvPr>
          <p:cNvSpPr/>
          <p:nvPr/>
        </p:nvSpPr>
        <p:spPr>
          <a:xfrm>
            <a:off x="9171991" y="4907903"/>
            <a:ext cx="1259633" cy="3791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996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91FE0-81A7-4AD0-8CA9-5AEEA880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Weekly Trend – Large Radiant Shard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86AD1-87C8-4757-9C59-1901D15D6F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Item used for high level enchanting</a:t>
            </a:r>
          </a:p>
          <a:p>
            <a:r>
              <a:rPr lang="en-US" dirty="0">
                <a:solidFill>
                  <a:schemeClr val="bg1"/>
                </a:solidFill>
              </a:rPr>
              <a:t>High Trading Price and High Volatility</a:t>
            </a:r>
          </a:p>
          <a:p>
            <a:r>
              <a:rPr lang="en-US" dirty="0">
                <a:solidFill>
                  <a:schemeClr val="bg1"/>
                </a:solidFill>
              </a:rPr>
              <a:t>Prices have fluctuated rapidly over the past month</a:t>
            </a:r>
          </a:p>
          <a:p>
            <a:r>
              <a:rPr lang="en-US" dirty="0">
                <a:solidFill>
                  <a:schemeClr val="bg1"/>
                </a:solidFill>
              </a:rPr>
              <a:t>Outliers – Decided to remove, as only seen during 1 event between 10/25-10/26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58F8D-6A86-44AD-A542-9D0294CC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65" y="1690688"/>
            <a:ext cx="3635828" cy="2231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EDDDA8-D485-44C7-AD92-DC999324A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765" y="4078936"/>
            <a:ext cx="3635828" cy="21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01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22192-63C3-438D-A27D-094735BB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Weekly Trend – Large Radiant Shard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5A8EB-391E-4067-95EF-EC130599C3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See a slight variation in prices throughout the week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Wed &amp; Thurs visually look to be the highest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Friday &amp; Weekend looks to be lower on avg</a:t>
            </a:r>
          </a:p>
          <a:p>
            <a:r>
              <a:rPr lang="en-US" dirty="0">
                <a:solidFill>
                  <a:schemeClr val="bg1"/>
                </a:solidFill>
              </a:rPr>
              <a:t>No apparent trend from Five Number Summary of each weekday</a:t>
            </a:r>
          </a:p>
          <a:p>
            <a:r>
              <a:rPr lang="en-US" dirty="0">
                <a:solidFill>
                  <a:schemeClr val="bg1"/>
                </a:solidFill>
              </a:rPr>
              <a:t>Which regression model is best? Linear? Quadratic? Cubic?</a:t>
            </a:r>
          </a:p>
          <a:p>
            <a:r>
              <a:rPr lang="en-US" dirty="0">
                <a:solidFill>
                  <a:schemeClr val="bg1"/>
                </a:solidFill>
              </a:rPr>
              <a:t>Is there a justifiable slope?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5C92B-EE28-4468-A428-00A779D6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391" y="3746096"/>
            <a:ext cx="4139681" cy="2512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F198C4-D123-4C86-A70B-425A67AC2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463" y="1527046"/>
            <a:ext cx="3047538" cy="209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4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438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Sylfaen</vt:lpstr>
      <vt:lpstr>Office Theme</vt:lpstr>
      <vt:lpstr>Auction House Price Analysis</vt:lpstr>
      <vt:lpstr>Updated Proposal</vt:lpstr>
      <vt:lpstr>Checkpoint</vt:lpstr>
      <vt:lpstr>Data Collection</vt:lpstr>
      <vt:lpstr>AWS Database</vt:lpstr>
      <vt:lpstr>BiS Correlation</vt:lpstr>
      <vt:lpstr>BiS Correlation – Interesting Discovery</vt:lpstr>
      <vt:lpstr>Weekly Trend – Large Radiant Shard</vt:lpstr>
      <vt:lpstr>Weekly Trend – Large Radiant Shard</vt:lpstr>
      <vt:lpstr>Future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House Price Analysis</dc:title>
  <dc:creator>Nikolai Alexander</dc:creator>
  <cp:lastModifiedBy>Nikolai Alexander</cp:lastModifiedBy>
  <cp:revision>13</cp:revision>
  <dcterms:created xsi:type="dcterms:W3CDTF">2019-11-11T13:59:41Z</dcterms:created>
  <dcterms:modified xsi:type="dcterms:W3CDTF">2019-11-11T16:05:59Z</dcterms:modified>
</cp:coreProperties>
</file>